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81" r:id="rId4"/>
    <p:sldId id="257" r:id="rId5"/>
    <p:sldId id="277" r:id="rId6"/>
    <p:sldId id="282" r:id="rId7"/>
    <p:sldId id="278" r:id="rId8"/>
    <p:sldId id="279" r:id="rId9"/>
    <p:sldId id="283" r:id="rId10"/>
    <p:sldId id="258" r:id="rId11"/>
    <p:sldId id="274" r:id="rId12"/>
    <p:sldId id="284" r:id="rId13"/>
    <p:sldId id="275" r:id="rId14"/>
    <p:sldId id="276" r:id="rId15"/>
    <p:sldId id="285" r:id="rId16"/>
    <p:sldId id="259" r:id="rId17"/>
    <p:sldId id="260" r:id="rId18"/>
    <p:sldId id="286" r:id="rId19"/>
    <p:sldId id="271" r:id="rId20"/>
    <p:sldId id="272" r:id="rId21"/>
    <p:sldId id="287" r:id="rId22"/>
    <p:sldId id="273" r:id="rId23"/>
    <p:sldId id="268" r:id="rId24"/>
    <p:sldId id="288" r:id="rId25"/>
    <p:sldId id="269" r:id="rId26"/>
    <p:sldId id="270" r:id="rId27"/>
    <p:sldId id="265" r:id="rId28"/>
    <p:sldId id="266" r:id="rId29"/>
    <p:sldId id="267" r:id="rId30"/>
    <p:sldId id="261" r:id="rId31"/>
    <p:sldId id="262" r:id="rId32"/>
    <p:sldId id="263" r:id="rId33"/>
    <p:sldId id="26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9F996-EB64-453E-9480-C55B6712E4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BD561-8C43-4F0B-84A3-05ECD74175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3C8FEE-94D9-4A26-8913-8C04673D1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15A5F-82DC-4324-9640-835AA2FA6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4D2AB-F3E8-4BDF-AD65-E1232F43A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5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C5888-A796-41C8-8BC1-B1BB3BCD3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434681-261E-4991-ABB7-472AB9031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81961-DACC-45F8-B468-6561BB183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7604A-CB15-494E-935D-8EA380DE9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E18ED-1B35-4DC1-8191-69DB9804E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08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663152-3A91-47B4-A2EE-A679B4BEF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9EB77-D54F-4846-A635-DCEDBADA2B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B9B04-0671-4F9E-88BE-350F0E5F4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A427C-6732-450A-A54E-65AFB370C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DBD8F-40C2-4BC7-B303-D508D5EAF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92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F2645-D77A-4413-AE32-6FD1F7B83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0D10-745B-433A-8DC7-8918C6B68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B2674-A98A-4D57-9544-84682D906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175E2-A73C-4F15-9EB9-1F581B41F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A2A6C-486E-465D-8469-EFC69CB99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19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FC077-FA5F-4AA7-A55A-25FE1055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D27039-9489-4662-B580-62B019A6D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855E3-47E4-4204-A619-9FA135CD2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9008B-194E-4D04-A54F-11BD9913C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F52D2-613E-4894-B687-526E39AE6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15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DFF56-E8CF-4672-BD33-09D245675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BBDCC-4484-4564-90DF-499B3B3AB0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1FB18B-AB7D-47CA-B46E-DE1F735510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1959C-C334-48EB-8B15-22C05BA2A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44BA4-5D81-481A-8F5B-47131F5B3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C740B-AA21-4063-91DB-25408CAB5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62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B9732-EEC5-464C-A8A8-618EDB344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641B1-31E8-41C8-BA59-7975514B1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08047B-CA75-4B83-8DA2-8F1D2C00CA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AC1A64-C876-4547-93C9-9C0C997C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FCF7FF-4BBA-4B90-8297-421BDA752E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281662-731E-434F-8180-F454933B1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FB91D8-FAEB-4A3D-A3D0-5E62A8996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D3F574-8C9C-4731-B402-AE1F93BAD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27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FF13D-29FF-447E-9208-5F782D589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27697A-8D50-4A11-B0DA-3CAC6FE56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38F10B-6AE7-4E0A-B095-1B5D8F0F5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1A9329-9340-4BEB-A286-1B20E27A2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49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DC04A4-16F8-4595-ADE8-195028CBE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63C516-EEB5-44CD-9A1F-62C46746A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B67D7E-03C9-45C6-9310-67D769AB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99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0DF9C-B393-4385-8C08-952C38DAC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A6452-15AF-46EC-A6C4-6BE1D9EAE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AE0AD-AE2A-47F6-86B5-36EAD29F3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29141-BA0F-4C90-83AA-A0212F2D9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27675-2BF4-4D39-86DC-3BFD51FB9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A66B2-0BCA-4655-8ADC-1095AF65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7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54F05-7A5A-4935-A96E-103C4C22F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DE809-2EE3-4786-8C46-D7B52C7357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CCF22-202D-4588-A2DF-436CDB2142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8AF67B-1B40-4AFF-980A-42B3698AC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7E13B1-2B15-4D6C-8296-C533BDF82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93CC4-B969-47C5-AAC5-68E53803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19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46CE84-0D7B-4EC4-8750-3B2A60FB0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1E5AA-898B-4E20-9165-84E5D410AF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AA69E-8D14-4DBD-927A-E8E8DA83A7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6FCE5-0162-45B7-87EF-9BBE4629E068}" type="datetimeFigureOut">
              <a:rPr lang="en-GB" smtClean="0"/>
              <a:t>08/08/2017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FBDAE-1A7F-42DA-9911-AA3CD68087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AA477-C1AD-4A6F-8F5D-5D4FAF2429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A19EE-B709-471F-90F7-BD6FB93B7B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784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Dwyt ti ddim yn gallu gweld, blasu nac arogli germau gwenwyn bwyd</a:t>
            </a:r>
            <a:endParaRPr lang="en-GB" sz="6000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998978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6530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Pam fod angen cadw bwyd amrwd, neu fwyd sydd heb ei goginio, ar wahân i fwyd sydd wedi'i goginio?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D3EB5D-E8D1-4272-8BB8-9DAC5153940D}"/>
              </a:ext>
            </a:extLst>
          </p:cNvPr>
          <p:cNvSpPr txBox="1"/>
          <p:nvPr/>
        </p:nvSpPr>
        <p:spPr>
          <a:xfrm>
            <a:off x="593124" y="2565160"/>
            <a:ext cx="8303741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Fe all effeithio ar y blas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Fydd y bwyd ddim yn mynd yn ddrwg mor 	gyflym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Er mwyn eu hatal nhw rhag ymladd â’i 	gilydd</a:t>
            </a:r>
            <a:endParaRPr lang="en-GB" sz="32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I atal bacteria a all fod ar y bwyd amrwd 	rhag mynd ar y bwyd sydd wedi'i goginio.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72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6530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Pam fod angen cadw bwyd amrwd, neu fwyd sydd heb ei goginio, ar wahân i fwyd sydd wedi'i goginio?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D3EB5D-E8D1-4272-8BB8-9DAC5153940D}"/>
              </a:ext>
            </a:extLst>
          </p:cNvPr>
          <p:cNvSpPr txBox="1"/>
          <p:nvPr/>
        </p:nvSpPr>
        <p:spPr>
          <a:xfrm>
            <a:off x="593124" y="2565160"/>
            <a:ext cx="8303741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y-GB" sz="32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32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2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</a:t>
            </a: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I atal bacteria a all fod ar y bwyd amrwd 	rhag mynd ar y bwyd sydd wedi'i goginio.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36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8510"/>
            <a:ext cx="10035746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 bwyd amrwd (cig amrwd, pysgod amrwd, llysiau rhydd sydd â phridd arnynt ac wyau) gynnwys germau a all achosi gwenwyn bwyd.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08318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1817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sydd ei angen ar germau i'w helpu i dyfu?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429C2B-CF2E-4320-B615-3B16F56A1D90}"/>
              </a:ext>
            </a:extLst>
          </p:cNvPr>
          <p:cNvSpPr txBox="1"/>
          <p:nvPr/>
        </p:nvSpPr>
        <p:spPr>
          <a:xfrm>
            <a:off x="766119" y="2866768"/>
            <a:ext cx="8180173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Cynhesrwydd, amser, bwyd a lleithder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Tail neu dom da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Ffa Hud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Dim byd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94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1817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sydd ei angen ar germau i'w helpu i dyfu?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429C2B-CF2E-4320-B615-3B16F56A1D90}"/>
              </a:ext>
            </a:extLst>
          </p:cNvPr>
          <p:cNvSpPr txBox="1"/>
          <p:nvPr/>
        </p:nvSpPr>
        <p:spPr>
          <a:xfrm>
            <a:off x="766119" y="2866768"/>
            <a:ext cx="8180173" cy="69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Cynhesrwydd, amser, bwyd a lleithder</a:t>
            </a:r>
          </a:p>
        </p:txBody>
      </p:sp>
    </p:spTree>
    <p:extLst>
      <p:ext uri="{BB962C8B-B14F-4D97-AF65-F5344CB8AC3E}">
        <p14:creationId xmlns:p14="http://schemas.microsoft.com/office/powerpoint/2010/main" val="163614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53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rhai bwydydd (e.e. cyw iâr, pysgod, ham) yn cynnwys llawer o leithder sy'n cynnig amodau perffaith i germau dyfu os nad ydynt yn cael eu cadw yn yr oergell.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047048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6531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Wnes di ddim bwyta dy frechdan amser cinio, a dydy hi heb fod yn yr oergell drwy'r dydd. Wyt ti yn: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FE5D6D-21D8-4441-A4B5-9C319D0E7485}"/>
              </a:ext>
            </a:extLst>
          </p:cNvPr>
          <p:cNvSpPr txBox="1"/>
          <p:nvPr/>
        </p:nvSpPr>
        <p:spPr>
          <a:xfrm>
            <a:off x="741405" y="3015049"/>
            <a:ext cx="800717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rhoi yn yr oergell i'w bwyta fory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bwyta i swper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thaflu 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Ei gadael hi yn dy fag rhag ofn dy fod 	yn llwglyd nes 'mlaen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96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6531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Wnes di ddim bwyta dy frechdan amser cinio, a dydy hi heb fod yn yr oergell drwy'r dydd. Wyt ti yn: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FE5D6D-21D8-4441-A4B5-9C319D0E7485}"/>
              </a:ext>
            </a:extLst>
          </p:cNvPr>
          <p:cNvSpPr txBox="1"/>
          <p:nvPr/>
        </p:nvSpPr>
        <p:spPr>
          <a:xfrm>
            <a:off x="741405" y="3015049"/>
            <a:ext cx="8007179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Ei thaflu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69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616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Dylet ti bob tro daflu bwyd sydd wedi bod allan o'r oergell drwy'r dydd gan fod germau wedi cael digon o amser i dyfu.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830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869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53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mae germau yn edrych?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B693B5-524B-4467-91E9-4D5CA69AF54A}"/>
              </a:ext>
            </a:extLst>
          </p:cNvPr>
          <p:cNvSpPr txBox="1"/>
          <p:nvPr/>
        </p:nvSpPr>
        <p:spPr>
          <a:xfrm>
            <a:off x="838200" y="2174789"/>
            <a:ext cx="8009238" cy="340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Dy frawd/chwaer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Mawr, blewog ac amryliw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Llawn trafferth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Ddim yn gwybod! Does dim modd 	gweld germau 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10210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2114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ddylet ti olchi dy ddwylo bob tro?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6BF031-2A0E-4DD9-9F54-CF6E32C8F8CE}"/>
              </a:ext>
            </a:extLst>
          </p:cNvPr>
          <p:cNvSpPr txBox="1"/>
          <p:nvPr/>
        </p:nvSpPr>
        <p:spPr>
          <a:xfrm>
            <a:off x="716692" y="2570205"/>
            <a:ext cx="81060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dŵr oer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dŵr oer a sebon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gwên</a:t>
            </a:r>
            <a:endParaRPr lang="en-GB" sz="40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Ch. Gyda dŵr cynnes a sebon</a:t>
            </a:r>
            <a:endParaRPr lang="en-GB" sz="40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2114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ddylet ti olchi dy ddwylo bob tro?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6BF031-2A0E-4DD9-9F54-CF6E32C8F8CE}"/>
              </a:ext>
            </a:extLst>
          </p:cNvPr>
          <p:cNvSpPr txBox="1"/>
          <p:nvPr/>
        </p:nvSpPr>
        <p:spPr>
          <a:xfrm>
            <a:off x="716692" y="2570205"/>
            <a:ext cx="81060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40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</a:t>
            </a: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kumimoji="0" lang="cy-GB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Gyda dŵr cynnes a sebon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13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golchi dwylo yn atal germau rhag lledaenu i fwyd. Er mwyn golchi dwylo yn iawn, mae angen dŵr cynnes, sebon a thywelion taflu i ffwrdd, yn ddelfrydol, ar gyfer sychu dwylo.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57982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2963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dyddiad yw'r 7fed o Dachwedd. Pa iogwrt ddylet ti ddim ei fwyta?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36555D-64A3-4694-BADE-1FF0F73E71C9}"/>
              </a:ext>
            </a:extLst>
          </p:cNvPr>
          <p:cNvSpPr txBox="1"/>
          <p:nvPr/>
        </p:nvSpPr>
        <p:spPr>
          <a:xfrm>
            <a:off x="636667" y="2470169"/>
            <a:ext cx="8229600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2800" b="1" dirty="0">
                <a:ea typeface="Calibri" panose="020F0502020204030204" pitchFamily="34" charset="0"/>
                <a:cs typeface="Arial" panose="020B0604020202020204" pitchFamily="34" charset="0"/>
              </a:rPr>
              <a:t>   Yr un sydd â dyddiad 'Defnyddio erbyn 12 	Tachwedd’</a:t>
            </a:r>
            <a:endParaRPr lang="en-GB" sz="28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2800" b="1" dirty="0">
                <a:ea typeface="Calibri" panose="020F0502020204030204" pitchFamily="34" charset="0"/>
                <a:cs typeface="Arial" panose="020B0604020202020204" pitchFamily="34" charset="0"/>
              </a:rPr>
              <a:t>   Yr un sydd â dyddiad 'Defnyddio erbyn 16 	Tachwedd’</a:t>
            </a:r>
            <a:endParaRPr lang="en-GB" sz="28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2800" b="1" dirty="0">
                <a:ea typeface="Calibri" panose="020F0502020204030204" pitchFamily="34" charset="0"/>
                <a:cs typeface="Arial" panose="020B0604020202020204" pitchFamily="34" charset="0"/>
              </a:rPr>
              <a:t>   Yr un sydd â dyddiad 'Defnyddio erbyn 8 	Tachwedd’</a:t>
            </a:r>
            <a:endParaRPr lang="en-GB" sz="28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2800" b="1" dirty="0">
                <a:ea typeface="Calibri" panose="020F0502020204030204" pitchFamily="34" charset="0"/>
                <a:cs typeface="Arial" panose="020B0604020202020204" pitchFamily="34" charset="0"/>
              </a:rPr>
              <a:t>Ch. Yr un sydd â dyddiad 'Defnyddio erbyn 5 	Tachwedd'</a:t>
            </a:r>
            <a:endParaRPr lang="en-GB" sz="28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52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2963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dyddiad yw'r 7fed o Dachwedd. Pa iogwrt ddylet ti ddim ei fwyta?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36555D-64A3-4694-BADE-1FF0F73E71C9}"/>
              </a:ext>
            </a:extLst>
          </p:cNvPr>
          <p:cNvSpPr txBox="1"/>
          <p:nvPr/>
        </p:nvSpPr>
        <p:spPr>
          <a:xfrm>
            <a:off x="636667" y="2470169"/>
            <a:ext cx="8229600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y-GB" sz="28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y-GB" sz="28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28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</a:t>
            </a:r>
            <a:r>
              <a:rPr kumimoji="0" lang="cy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. Yr un sydd â dyddiad 'Defnyddio erbyn 5 	Tachwedd'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19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9341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Nid yw bwyd sydd wedi mynd heibio ei ddyddiad ‘defnyddio erbyn’ yn ddiogel i’w fwyta. 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1935386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624266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1559186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609778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46836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869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53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mae germau yn edrych?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B693B5-524B-4467-91E9-4D5CA69AF54A}"/>
              </a:ext>
            </a:extLst>
          </p:cNvPr>
          <p:cNvSpPr txBox="1"/>
          <p:nvPr/>
        </p:nvSpPr>
        <p:spPr>
          <a:xfrm>
            <a:off x="838200" y="2174789"/>
            <a:ext cx="8009238" cy="340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Ddim yn gwybod! Does dim modd 	gweld germau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175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7792094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3691982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824193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2353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038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Maen nhw'n gallu bod yn amrywiaeth o wahanol siapiau, a dim ond drwy feicrosgop y mae modd eu gweld. 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682894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1117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mam yn golchi llestri. Mae hi'n gofyn i ti eu sychu nhw. Wyt ti'n: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6DDF8D-37E7-4E64-9450-9B4F46B6477E}"/>
              </a:ext>
            </a:extLst>
          </p:cNvPr>
          <p:cNvSpPr txBox="1"/>
          <p:nvPr/>
        </p:nvSpPr>
        <p:spPr>
          <a:xfrm>
            <a:off x="618493" y="2253870"/>
            <a:ext cx="8649730" cy="4020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Dweud wrthi ei bod yn fwy hylan gadael iddyn 	nhw sychu ar eu pen eu hunain </a:t>
            </a:r>
            <a:endParaRPr lang="en-GB" sz="32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Defnyddio'r lliain sychu llestri tamp sydd wedi 	cael ei ddefnyddio drwy'r dydd</a:t>
            </a:r>
            <a:endParaRPr lang="en-GB" sz="32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Eu rhoi yn ôl yn y cwpwrdd yn wlyb</a:t>
            </a:r>
            <a:endParaRPr lang="en-GB" sz="32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Dweud bod bywyd yn rhy fyr, sgrechian 	MOMG, a rhedeg i ffwrdd</a:t>
            </a:r>
            <a:endParaRPr lang="en-GB" sz="3200" b="1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18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1117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mam yn golchi llestri. Mae hi'n gofyn i ti eu sychu nhw. Wyt ti'n: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6DDF8D-37E7-4E64-9450-9B4F46B6477E}"/>
              </a:ext>
            </a:extLst>
          </p:cNvPr>
          <p:cNvSpPr txBox="1"/>
          <p:nvPr/>
        </p:nvSpPr>
        <p:spPr>
          <a:xfrm>
            <a:off x="618493" y="2253870"/>
            <a:ext cx="8649730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Dweud wrthi ei bod yn fwy hylan gadael iddyn 	nhw sychu ar eu pen eu hunain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37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6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hi bob tro'n well gadael i lestri sychu yn yr aer na defnyddio tywel, gan fod lliain sychu llestri yn gallu cario germau.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7133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9396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wyt ti'n gallu dweud pan fo bwyd wedi'i halogi a germau gwenwyn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32F489-07A0-4E58-84A9-5C9F367FD21D}"/>
              </a:ext>
            </a:extLst>
          </p:cNvPr>
          <p:cNvSpPr txBox="1"/>
          <p:nvPr/>
        </p:nvSpPr>
        <p:spPr>
          <a:xfrm>
            <a:off x="838200" y="2471351"/>
            <a:ext cx="815751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Mae'n arogli'n wael 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Rwyt ti'n gallu gweld y germau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Dwyt ti ddim yn gallu dweud</a:t>
            </a:r>
            <a:endParaRPr lang="en-GB" sz="40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Ch. Mae wedi newid lliw </a:t>
            </a:r>
            <a:endParaRPr lang="en-GB" sz="40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16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9396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wyt ti'n gallu dweud pan fo bwyd wedi'i halogi a germau gwenwyn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32F489-07A0-4E58-84A9-5C9F367FD21D}"/>
              </a:ext>
            </a:extLst>
          </p:cNvPr>
          <p:cNvSpPr txBox="1"/>
          <p:nvPr/>
        </p:nvSpPr>
        <p:spPr>
          <a:xfrm>
            <a:off x="838200" y="2471351"/>
            <a:ext cx="815751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Dwyt ti ddim yn gallu dweud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56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666</Words>
  <Application>Microsoft Office PowerPoint</Application>
  <PresentationFormat>Widescreen</PresentationFormat>
  <Paragraphs>85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Sut mae germau yn edrych? </vt:lpstr>
      <vt:lpstr>Sut mae germau yn edrych? </vt:lpstr>
      <vt:lpstr>Maen nhw'n gallu bod yn amrywiaeth o wahanol siapiau, a dim ond drwy feicrosgop y mae modd eu gweld.  </vt:lpstr>
      <vt:lpstr>Mae mam yn golchi llestri. Mae hi'n gofyn i ti eu sychu nhw. Wyt ti'n: </vt:lpstr>
      <vt:lpstr>Mae mam yn golchi llestri. Mae hi'n gofyn i ti eu sychu nhw. Wyt ti'n: </vt:lpstr>
      <vt:lpstr>Mae hi bob tro'n well gadael i lestri sychu yn yr aer na defnyddio tywel, gan fod lliain sychu llestri yn gallu cario germau. </vt:lpstr>
      <vt:lpstr>Sut wyt ti'n gallu dweud pan fo bwyd wedi'i halogi a germau gwenwyn bwyd? </vt:lpstr>
      <vt:lpstr>Sut wyt ti'n gallu dweud pan fo bwyd wedi'i halogi a germau gwenwyn bwyd? </vt:lpstr>
      <vt:lpstr>Dwyt ti ddim yn gallu gweld, blasu nac arogli germau gwenwyn bwyd</vt:lpstr>
      <vt:lpstr>Pam fod angen cadw bwyd amrwd, neu fwyd sydd heb ei goginio, ar wahân i fwyd sydd wedi'i goginio? </vt:lpstr>
      <vt:lpstr>Pam fod angen cadw bwyd amrwd, neu fwyd sydd heb ei goginio, ar wahân i fwyd sydd wedi'i goginio? </vt:lpstr>
      <vt:lpstr>Gall bwyd amrwd (cig amrwd, pysgod amrwd, llysiau rhydd sydd â phridd arnynt ac wyau) gynnwys germau a all achosi gwenwyn bwyd. </vt:lpstr>
      <vt:lpstr>Beth sydd ei angen ar germau i'w helpu i dyfu? </vt:lpstr>
      <vt:lpstr>Beth sydd ei angen ar germau i'w helpu i dyfu? </vt:lpstr>
      <vt:lpstr>Mae rhai bwydydd (e.e. cyw iâr, pysgod, ham) yn cynnwys llawer o leithder sy'n cynnig amodau perffaith i germau dyfu os nad ydynt yn cael eu cadw yn yr oergell. </vt:lpstr>
      <vt:lpstr>Wnes di ddim bwyta dy frechdan amser cinio, a dydy hi heb fod yn yr oergell drwy'r dydd. Wyt ti yn: </vt:lpstr>
      <vt:lpstr>Wnes di ddim bwyta dy frechdan amser cinio, a dydy hi heb fod yn yr oergell drwy'r dydd. Wyt ti yn: </vt:lpstr>
      <vt:lpstr>Dylet ti bob tro daflu bwyd sydd wedi bod allan o'r oergell drwy'r dydd gan fod germau wedi cael digon o amser i dyfu. </vt:lpstr>
      <vt:lpstr>Sut ddylet ti olchi dy ddwylo bob tro? </vt:lpstr>
      <vt:lpstr>Sut ddylet ti olchi dy ddwylo bob tro? </vt:lpstr>
      <vt:lpstr>Mae golchi dwylo yn atal germau rhag lledaenu i fwyd. Er mwyn golchi dwylo yn iawn, mae angen dŵr cynnes, sebon a thywelion taflu i ffwrdd, yn ddelfrydol, ar gyfer sychu dwylo. </vt:lpstr>
      <vt:lpstr>Y dyddiad yw'r 7fed o Dachwedd. Pa iogwrt ddylet ti ddim ei fwyta? </vt:lpstr>
      <vt:lpstr>Y dyddiad yw'r 7fed o Dachwedd. Pa iogwrt ddylet ti ddim ei fwyta? </vt:lpstr>
      <vt:lpstr>Nid yw bwyd sydd wedi mynd heibio ei ddyddiad ‘defnyddio erbyn’ yn ddiogel i’w fwyta.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14</cp:revision>
  <dcterms:created xsi:type="dcterms:W3CDTF">2017-07-25T20:32:03Z</dcterms:created>
  <dcterms:modified xsi:type="dcterms:W3CDTF">2017-08-08T12:27:04Z</dcterms:modified>
</cp:coreProperties>
</file>